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5" r:id="rId3"/>
    <p:sldId id="297" r:id="rId4"/>
    <p:sldId id="298" r:id="rId5"/>
    <p:sldId id="257" r:id="rId6"/>
    <p:sldId id="264" r:id="rId7"/>
    <p:sldId id="273" r:id="rId8"/>
    <p:sldId id="258" r:id="rId9"/>
    <p:sldId id="259" r:id="rId10"/>
    <p:sldId id="260" r:id="rId11"/>
    <p:sldId id="262" r:id="rId12"/>
    <p:sldId id="263" r:id="rId13"/>
    <p:sldId id="280" r:id="rId14"/>
    <p:sldId id="278" r:id="rId15"/>
    <p:sldId id="266" r:id="rId16"/>
    <p:sldId id="288" r:id="rId17"/>
    <p:sldId id="287" r:id="rId18"/>
    <p:sldId id="286" r:id="rId19"/>
    <p:sldId id="289" r:id="rId20"/>
    <p:sldId id="290" r:id="rId21"/>
    <p:sldId id="291" r:id="rId22"/>
    <p:sldId id="292" r:id="rId23"/>
    <p:sldId id="293" r:id="rId24"/>
    <p:sldId id="272" r:id="rId25"/>
    <p:sldId id="294" r:id="rId26"/>
    <p:sldId id="285" r:id="rId27"/>
    <p:sldId id="275" r:id="rId28"/>
    <p:sldId id="295" r:id="rId29"/>
    <p:sldId id="29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1" autoAdjust="0"/>
    <p:restoredTop sz="94660"/>
  </p:normalViewPr>
  <p:slideViewPr>
    <p:cSldViewPr snapToGrid="0">
      <p:cViewPr varScale="1">
        <p:scale>
          <a:sx n="85" d="100"/>
          <a:sy n="85" d="100"/>
        </p:scale>
        <p:origin x="45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8AD3F-9266-4BA2-A606-EA6462774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081A93-68B2-41F4-B1BE-E12FF7D957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0461E-8C1C-46A3-8595-C853F79E7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2CBB1-6EEE-4E7B-ACD7-F0F2A33B1F6D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ED473-7288-420A-A5F9-31E82B878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969A6-3F58-4D6D-91A2-6778BF952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E8B20-C8A3-42CB-9F21-CA125A52E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463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85F5F-41C2-4C71-B0BE-3EDD0ABBD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8CF849-1C05-4240-8717-3F7DC1A72C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1F52C-A670-4C6D-B130-39C8A332C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2CBB1-6EEE-4E7B-ACD7-F0F2A33B1F6D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8EC7F-DD10-46C6-B253-FCB16DCEF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7256C-97DF-477A-8701-EE89FD59A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E8B20-C8A3-42CB-9F21-CA125A52E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889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FD03B8-F402-40CD-9269-AAF9F1E7AE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8C6279-33AB-488B-BC5C-B2507A83E0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580F4-6095-4EB3-9EC6-FBC026F2C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2CBB1-6EEE-4E7B-ACD7-F0F2A33B1F6D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C99B6-463E-470C-9E9C-661823DA2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77104-F17F-4A6E-A11C-6050116A2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E8B20-C8A3-42CB-9F21-CA125A52E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133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0B0C7-8AED-4D1C-B094-753E8A2F4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D012B-947C-4191-84C2-29D8D8683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8E517-25B1-41F0-9E27-667FB14B7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2CBB1-6EEE-4E7B-ACD7-F0F2A33B1F6D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F3592-1621-4DDC-9900-BD8664E89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65E64-7215-4C03-8237-2660D167C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E8B20-C8A3-42CB-9F21-CA125A52E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11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ECBDB-D045-43FF-A8D9-703F8EC50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4B118F-868F-4B4A-95BE-7520D6A5D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404D8-0E1B-4CD5-A50E-EB8BC857D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2CBB1-6EEE-4E7B-ACD7-F0F2A33B1F6D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3739B0-D180-4D27-9AE1-B7DE6AD13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9B1D3-6CFA-4C87-A410-1BFDF1115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E8B20-C8A3-42CB-9F21-CA125A52E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685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70E79-06A8-4993-908A-C5380B4BA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BB60D-F3CD-40B3-89E0-4D0A89487A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C2123E-A103-410F-925E-813C198E9E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18E301-99D4-4D74-8654-66615AA61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2CBB1-6EEE-4E7B-ACD7-F0F2A33B1F6D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7EDE70-3872-4773-ABB9-DBE7CD2DB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E98574-4D1B-4BAE-A0BD-B65B05DF3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E8B20-C8A3-42CB-9F21-CA125A52E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18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1A5BA-D29C-484A-80C9-E26D1B28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F7424-59A7-4E7A-AB1E-6598B196D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1F91E5-A2C3-459E-A40C-FFEB9A2C57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BF4F84-2B0C-4736-B7E1-420B56A9D7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4C6C47-FC41-4B94-81A1-7613534BF0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C522A1-B025-41F7-BB6B-05AF46C37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2CBB1-6EEE-4E7B-ACD7-F0F2A33B1F6D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E4CDC9-661B-4FE6-A249-B610DE87D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499669-16F3-4AD8-9C6F-5EB1D7B2F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E8B20-C8A3-42CB-9F21-CA125A52E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711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F6842-367A-42EC-B3B4-EB5AB620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C7D6D1-EAE7-4167-BDBB-C5E295A3C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2CBB1-6EEE-4E7B-ACD7-F0F2A33B1F6D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3BE27B-D661-42E1-B3BA-E1DFF16AA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02869F-9905-4592-8B78-2785D00D9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E8B20-C8A3-42CB-9F21-CA125A52E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11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E4564-7373-4A18-937C-C4B3D0391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2CBB1-6EEE-4E7B-ACD7-F0F2A33B1F6D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B42EBE-2C62-47C7-9EBB-B33CEF71A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D2DED0-EF59-4D41-B301-9DB9EC0E0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E8B20-C8A3-42CB-9F21-CA125A52E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858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EB018-FB3C-415E-A072-71DC9DDD5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F75C9-0AEA-4D0B-B25F-25E5C2090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0C6820-86C5-4414-8524-8C0E6BC10A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3068FE-4C87-4F3C-8555-7E8B8B779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2CBB1-6EEE-4E7B-ACD7-F0F2A33B1F6D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6E2CC7-8385-48C1-BA2B-BF22B69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B2D1E-6AFF-4368-8FBB-77C2755B5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E8B20-C8A3-42CB-9F21-CA125A52E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132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A46C-BA27-4CA7-89C8-54C49DCB9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690C41-8EC3-4F8E-ACB2-493853D327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A8FE82-63B5-4846-B100-B4A086C789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41C2E8-A90B-44D1-A73D-EDEB9A116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2CBB1-6EEE-4E7B-ACD7-F0F2A33B1F6D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FB0A5A-A60A-43E1-A77A-9E8660147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A63EA7-8370-4604-8141-2BA9ABFF3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E8B20-C8A3-42CB-9F21-CA125A52E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890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CF9CFC-ED25-4BD7-98AC-284DB2608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23ADB4-6C22-4836-AA1D-7145CA1F9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AC6E1C-2A3A-451F-B3B7-2C3F8B66AC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92CBB1-6EEE-4E7B-ACD7-F0F2A33B1F6D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47664-572A-4C51-B561-8D9977CE7D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82DCD-5B7D-4263-8550-C3DBDE2A9B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3E8B20-C8A3-42CB-9F21-CA125A52E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40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hyperlink" Target="https://www.sapien.com/software/sapien_free_tool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pien.com/" TargetMode="External"/><Relationship Id="rId7" Type="http://schemas.openxmlformats.org/officeDocument/2006/relationships/image" Target="../media/image25.png"/><Relationship Id="rId2" Type="http://schemas.openxmlformats.org/officeDocument/2006/relationships/hyperlink" Target="mailto:sales@sapien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www.sapien.com/forums" TargetMode="External"/><Relationship Id="rId4" Type="http://schemas.openxmlformats.org/officeDocument/2006/relationships/hyperlink" Target="https://www.sapien.com/requests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powershell/public-preview-of-powershell-support-in-jupyter-notebooks/" TargetMode="External"/><Relationship Id="rId2" Type="http://schemas.openxmlformats.org/officeDocument/2006/relationships/hyperlink" Target="http://www.anaconda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ybinder.org/v2/gh/dotnet/interactive/master?urlpath=lab" TargetMode="External"/><Relationship Id="rId4" Type="http://schemas.openxmlformats.org/officeDocument/2006/relationships/hyperlink" Target="https://devblogs.microsoft.com/dotnet/net-interactive-is-here-net-notebooks-preview-2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core/install/windows?tabs=netcore31" TargetMode="External"/><Relationship Id="rId2" Type="http://schemas.openxmlformats.org/officeDocument/2006/relationships/hyperlink" Target="https://docs.microsoft.com/en-us/dotnet/core/install/linux-ubuntu#1804-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products/individua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maximo-trinidad-77504712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3.png"/><Relationship Id="rId2" Type="http://schemas.openxmlformats.org/officeDocument/2006/relationships/hyperlink" Target="http://www.sapien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EA238-B347-43A9-B7EA-9328415688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Working with .NET Interactive Notebooks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E964D-FAD4-4145-A55F-14F6A3F83B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Presenter: Maximo Trinidad</a:t>
            </a:r>
          </a:p>
          <a:p>
            <a:r>
              <a:rPr lang="en-US" dirty="0"/>
              <a:t>Technology Evangelist </a:t>
            </a:r>
          </a:p>
          <a:p>
            <a:r>
              <a:rPr lang="en-US" dirty="0"/>
              <a:t>SAPIEN Technologies, Inc.</a:t>
            </a:r>
          </a:p>
        </p:txBody>
      </p:sp>
    </p:spTree>
    <p:extLst>
      <p:ext uri="{BB962C8B-B14F-4D97-AF65-F5344CB8AC3E}">
        <p14:creationId xmlns:p14="http://schemas.microsoft.com/office/powerpoint/2010/main" val="632008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34A6D5-BEA9-46B2-80BD-FBF2F8829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</a:t>
            </a:r>
            <a:r>
              <a:rPr lang="en-US" dirty="0" err="1"/>
              <a:t>PrimalScript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D05390-1B39-40B0-A545-6C67229BC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100" dirty="0"/>
              <a:t>Supports over 50 languages and file types.</a:t>
            </a:r>
          </a:p>
          <a:p>
            <a:pPr>
              <a:lnSpc>
                <a:spcPct val="120000"/>
              </a:lnSpc>
            </a:pPr>
            <a:r>
              <a:rPr lang="en-US" sz="1100" dirty="0"/>
              <a:t>Supports 32-bit and 64-bit platform development.</a:t>
            </a:r>
          </a:p>
          <a:p>
            <a:pPr>
              <a:lnSpc>
                <a:spcPct val="120000"/>
              </a:lnSpc>
            </a:pPr>
            <a:r>
              <a:rPr lang="en-US" sz="1100" dirty="0"/>
              <a:t>Next generation PowerShell local and remote debugger.</a:t>
            </a:r>
          </a:p>
          <a:p>
            <a:pPr>
              <a:lnSpc>
                <a:spcPct val="120000"/>
              </a:lnSpc>
            </a:pPr>
            <a:r>
              <a:rPr lang="en-US" sz="1100" dirty="0"/>
              <a:t>Supports PowerShell V3, V4 and V5 at the same time.</a:t>
            </a:r>
          </a:p>
          <a:p>
            <a:pPr>
              <a:lnSpc>
                <a:spcPct val="120000"/>
              </a:lnSpc>
            </a:pPr>
            <a:r>
              <a:rPr lang="en-US" sz="1100" dirty="0"/>
              <a:t>Script against a remote machine’s Installed Module Set (IMS).</a:t>
            </a:r>
          </a:p>
          <a:p>
            <a:pPr>
              <a:lnSpc>
                <a:spcPct val="120000"/>
              </a:lnSpc>
            </a:pPr>
            <a:r>
              <a:rPr lang="en-US" sz="1100" dirty="0"/>
              <a:t>Remote VBScript, JScript and PowerShell debugger.</a:t>
            </a:r>
          </a:p>
          <a:p>
            <a:pPr>
              <a:lnSpc>
                <a:spcPct val="120000"/>
              </a:lnSpc>
            </a:pPr>
            <a:r>
              <a:rPr lang="en-US" sz="1100" dirty="0"/>
              <a:t>Supports PowerShell variable and function breakpoints.</a:t>
            </a:r>
          </a:p>
          <a:p>
            <a:pPr>
              <a:lnSpc>
                <a:spcPct val="120000"/>
              </a:lnSpc>
            </a:pPr>
            <a:r>
              <a:rPr lang="en-US" sz="1100" dirty="0"/>
              <a:t>Integrated 32-bit and 64-bit PowerShell and command console.</a:t>
            </a:r>
          </a:p>
          <a:p>
            <a:pPr>
              <a:lnSpc>
                <a:spcPct val="120000"/>
              </a:lnSpc>
            </a:pPr>
            <a:r>
              <a:rPr lang="en-US" sz="1100" dirty="0"/>
              <a:t>PowerShell dialog editor.</a:t>
            </a:r>
          </a:p>
          <a:p>
            <a:pPr>
              <a:lnSpc>
                <a:spcPct val="120000"/>
              </a:lnSpc>
            </a:pPr>
            <a:r>
              <a:rPr lang="en-US" sz="1100" dirty="0"/>
              <a:t>Multi-file and module debugging.</a:t>
            </a:r>
          </a:p>
          <a:p>
            <a:pPr>
              <a:lnSpc>
                <a:spcPct val="120000"/>
              </a:lnSpc>
            </a:pPr>
            <a:r>
              <a:rPr lang="en-US" sz="1100" dirty="0"/>
              <a:t>Single click build for packages, MSI databases and deployment.</a:t>
            </a:r>
          </a:p>
          <a:p>
            <a:pPr>
              <a:lnSpc>
                <a:spcPct val="120000"/>
              </a:lnSpc>
            </a:pPr>
            <a:r>
              <a:rPr lang="en-US" sz="1100" dirty="0"/>
              <a:t>Plus much more.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9A946B-2592-40DC-80B9-E7F0C25D9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81037"/>
            <a:ext cx="685800" cy="685800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4323542-7B66-4B4D-91E7-A125A8A95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740" y="1542197"/>
            <a:ext cx="6383455" cy="342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43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34A6D5-BEA9-46B2-80BD-FBF2F8829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PowerShell </a:t>
            </a:r>
            <a:r>
              <a:rPr lang="en-US" dirty="0" err="1"/>
              <a:t>ModuleManager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D05390-1B39-40B0-A545-6C67229BC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634552" cy="43513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/>
              <a:t>Search</a:t>
            </a:r>
            <a:r>
              <a:rPr lang="en-US" sz="1100" dirty="0"/>
              <a:t> the PowerShell Gallery or any other repository for new modules.</a:t>
            </a:r>
          </a:p>
          <a:p>
            <a:pPr>
              <a:lnSpc>
                <a:spcPct val="120000"/>
              </a:lnSpc>
            </a:pPr>
            <a:r>
              <a:rPr lang="en-US" sz="1100" b="1" dirty="0"/>
              <a:t>Remove duplicate and outdated versions</a:t>
            </a:r>
            <a:r>
              <a:rPr lang="en-US" sz="1100" dirty="0"/>
              <a:t> of modules to prevent version confusion.</a:t>
            </a:r>
          </a:p>
          <a:p>
            <a:pPr>
              <a:lnSpc>
                <a:spcPct val="120000"/>
              </a:lnSpc>
            </a:pPr>
            <a:r>
              <a:rPr lang="en-US" sz="1100" b="1" dirty="0"/>
              <a:t>Install, remove</a:t>
            </a:r>
            <a:r>
              <a:rPr lang="en-US" sz="1100" dirty="0"/>
              <a:t> or temporarily disable modules.</a:t>
            </a:r>
          </a:p>
          <a:p>
            <a:pPr>
              <a:lnSpc>
                <a:spcPct val="120000"/>
              </a:lnSpc>
            </a:pPr>
            <a:r>
              <a:rPr lang="en-US" sz="1100" dirty="0"/>
              <a:t>Keep modules </a:t>
            </a:r>
            <a:r>
              <a:rPr lang="en-US" sz="1100" b="1" dirty="0"/>
              <a:t>up-to-date</a:t>
            </a:r>
            <a:r>
              <a:rPr lang="en-US" sz="1100" dirty="0"/>
              <a:t>.</a:t>
            </a:r>
          </a:p>
          <a:p>
            <a:pPr>
              <a:lnSpc>
                <a:spcPct val="120000"/>
              </a:lnSpc>
            </a:pPr>
            <a:r>
              <a:rPr lang="en-US" sz="1100" b="1" dirty="0"/>
              <a:t>Filter and find</a:t>
            </a:r>
            <a:r>
              <a:rPr lang="en-US" sz="1100" dirty="0"/>
              <a:t> specific modules on your machine.</a:t>
            </a:r>
          </a:p>
          <a:p>
            <a:pPr>
              <a:lnSpc>
                <a:spcPct val="120000"/>
              </a:lnSpc>
            </a:pPr>
            <a:r>
              <a:rPr lang="en-US" sz="1100" dirty="0"/>
              <a:t>View </a:t>
            </a:r>
            <a:r>
              <a:rPr lang="en-US" sz="1100" b="1" dirty="0"/>
              <a:t>detailed module information</a:t>
            </a:r>
            <a:r>
              <a:rPr lang="en-US" sz="1100" dirty="0"/>
              <a:t> at a glance.</a:t>
            </a:r>
          </a:p>
          <a:p>
            <a:pPr>
              <a:lnSpc>
                <a:spcPct val="120000"/>
              </a:lnSpc>
            </a:pPr>
            <a:r>
              <a:rPr lang="en-US" sz="1100" b="1" dirty="0"/>
              <a:t>Move</a:t>
            </a:r>
            <a:r>
              <a:rPr lang="en-US" sz="1100" dirty="0"/>
              <a:t> and organize module locations.</a:t>
            </a:r>
          </a:p>
          <a:p>
            <a:pPr>
              <a:lnSpc>
                <a:spcPct val="120000"/>
              </a:lnSpc>
            </a:pPr>
            <a:r>
              <a:rPr lang="en-US" sz="1100" dirty="0"/>
              <a:t>Manage modules on </a:t>
            </a:r>
            <a:r>
              <a:rPr lang="en-US" sz="1100" b="1" dirty="0"/>
              <a:t>remote machines</a:t>
            </a:r>
            <a:r>
              <a:rPr lang="en-US" sz="1100" dirty="0"/>
              <a:t>.</a:t>
            </a:r>
          </a:p>
          <a:p>
            <a:pPr>
              <a:lnSpc>
                <a:spcPct val="120000"/>
              </a:lnSpc>
            </a:pPr>
            <a:r>
              <a:rPr lang="en-US" sz="1100" b="1" dirty="0"/>
              <a:t>Publish modules</a:t>
            </a:r>
            <a:r>
              <a:rPr lang="en-US" sz="1100" dirty="0"/>
              <a:t> to a repository.</a:t>
            </a:r>
          </a:p>
          <a:p>
            <a:endParaRPr lang="en-US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27EB0-6868-4253-BFA7-BE4A13916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81037"/>
            <a:ext cx="685800" cy="685800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89058BF-F514-49E7-A245-E77017848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755" y="1957705"/>
            <a:ext cx="6356366" cy="286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14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34A6D5-BEA9-46B2-80BD-FBF2F8829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CIM Explorer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D05390-1B39-40B0-A545-6C67229BC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634552" cy="43513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100" dirty="0"/>
              <a:t>Preset and custom queries let you not only examine the classes, properties and methods but also the </a:t>
            </a:r>
            <a:r>
              <a:rPr lang="en-US" sz="1100" b="1" dirty="0"/>
              <a:t>underlying</a:t>
            </a:r>
            <a:r>
              <a:rPr lang="en-US" sz="1100" dirty="0"/>
              <a:t> data.</a:t>
            </a:r>
          </a:p>
          <a:p>
            <a:pPr>
              <a:lnSpc>
                <a:spcPct val="120000"/>
              </a:lnSpc>
            </a:pPr>
            <a:r>
              <a:rPr lang="en-US" sz="1100" dirty="0"/>
              <a:t>Generates sample code for </a:t>
            </a:r>
            <a:r>
              <a:rPr lang="en-US" sz="1100" b="1" dirty="0"/>
              <a:t>PowerShell</a:t>
            </a:r>
            <a:r>
              <a:rPr lang="en-US" sz="1100" dirty="0"/>
              <a:t> (GUI &amp; non-GUI), and </a:t>
            </a:r>
            <a:r>
              <a:rPr lang="en-US" sz="1100" b="1" dirty="0"/>
              <a:t>VBScript</a:t>
            </a:r>
            <a:r>
              <a:rPr lang="en-US" sz="1100" dirty="0"/>
              <a:t>, including calls to </a:t>
            </a:r>
            <a:r>
              <a:rPr lang="en-US" sz="1100" b="1" dirty="0"/>
              <a:t>CIM methods</a:t>
            </a:r>
            <a:r>
              <a:rPr lang="en-US" sz="1100" dirty="0"/>
              <a:t>.</a:t>
            </a:r>
          </a:p>
          <a:p>
            <a:pPr>
              <a:lnSpc>
                <a:spcPct val="120000"/>
              </a:lnSpc>
            </a:pPr>
            <a:r>
              <a:rPr lang="en-US" sz="1100" dirty="0"/>
              <a:t>A large variety of search </a:t>
            </a:r>
            <a:r>
              <a:rPr lang="en-US" sz="1100" b="1" dirty="0"/>
              <a:t>options</a:t>
            </a:r>
            <a:r>
              <a:rPr lang="en-US" sz="1100" dirty="0"/>
              <a:t> to access the information </a:t>
            </a:r>
            <a:r>
              <a:rPr lang="en-US" sz="1100" b="1" dirty="0"/>
              <a:t>faster</a:t>
            </a:r>
            <a:r>
              <a:rPr lang="en-US" sz="1100" dirty="0"/>
              <a:t> and more precisely.</a:t>
            </a:r>
          </a:p>
          <a:p>
            <a:pPr>
              <a:lnSpc>
                <a:spcPct val="120000"/>
              </a:lnSpc>
            </a:pPr>
            <a:r>
              <a:rPr lang="en-US" sz="1100" dirty="0"/>
              <a:t>Superior </a:t>
            </a:r>
            <a:r>
              <a:rPr lang="en-US" sz="1100" b="1" dirty="0"/>
              <a:t>performance</a:t>
            </a:r>
            <a:r>
              <a:rPr lang="en-US" sz="1100" dirty="0"/>
              <a:t> using cached data and multi-threaded code gets you results fast.</a:t>
            </a:r>
          </a:p>
          <a:p>
            <a:pPr>
              <a:lnSpc>
                <a:spcPct val="120000"/>
              </a:lnSpc>
            </a:pPr>
            <a:r>
              <a:rPr lang="en-US" sz="1100" dirty="0"/>
              <a:t>Local </a:t>
            </a:r>
            <a:r>
              <a:rPr lang="en-US" sz="1100" b="1" dirty="0"/>
              <a:t>cache</a:t>
            </a:r>
            <a:r>
              <a:rPr lang="en-US" sz="1100" dirty="0"/>
              <a:t> allows you to browse remote machines even when not </a:t>
            </a:r>
            <a:r>
              <a:rPr lang="en-US" sz="1100" b="1" dirty="0"/>
              <a:t>connected</a:t>
            </a:r>
            <a:r>
              <a:rPr lang="en-US" sz="1100" dirty="0"/>
              <a:t>.</a:t>
            </a:r>
          </a:p>
          <a:p>
            <a:pPr>
              <a:lnSpc>
                <a:spcPct val="120000"/>
              </a:lnSpc>
            </a:pPr>
            <a:r>
              <a:rPr lang="en-US" sz="1100" dirty="0"/>
              <a:t>Filters allow you to reduce noise and </a:t>
            </a:r>
            <a:r>
              <a:rPr lang="en-US" sz="1100" b="1" dirty="0"/>
              <a:t>focus</a:t>
            </a:r>
            <a:r>
              <a:rPr lang="en-US" sz="1100" dirty="0"/>
              <a:t> only on </a:t>
            </a:r>
            <a:r>
              <a:rPr lang="en-US" sz="1100" b="1" dirty="0"/>
              <a:t>relevant</a:t>
            </a:r>
            <a:r>
              <a:rPr lang="en-US" sz="1100" dirty="0"/>
              <a:t> information.</a:t>
            </a:r>
          </a:p>
          <a:p>
            <a:pPr>
              <a:lnSpc>
                <a:spcPct val="120000"/>
              </a:lnSpc>
            </a:pPr>
            <a:r>
              <a:rPr lang="en-US" sz="1100" b="1" dirty="0"/>
              <a:t>Explore</a:t>
            </a:r>
            <a:r>
              <a:rPr lang="en-US" sz="1100" dirty="0"/>
              <a:t> and query local and remote machines.</a:t>
            </a:r>
          </a:p>
          <a:p>
            <a:pPr>
              <a:lnSpc>
                <a:spcPct val="120000"/>
              </a:lnSpc>
            </a:pPr>
            <a:r>
              <a:rPr lang="en-US" sz="1100" dirty="0"/>
              <a:t>View all documentation for </a:t>
            </a:r>
            <a:r>
              <a:rPr lang="en-US" sz="1100" b="1" dirty="0"/>
              <a:t>any</a:t>
            </a:r>
            <a:r>
              <a:rPr lang="en-US" sz="1100" dirty="0"/>
              <a:t> WMI object.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3C5317-B6CF-4834-8E77-8C5ABE786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85006"/>
            <a:ext cx="685800" cy="685800"/>
          </a:xfrm>
          <a:prstGeom prst="rect">
            <a:avLst/>
          </a:prstGeom>
        </p:spPr>
      </p:pic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FDB2DF7-47CC-422C-BE92-F75CA3D52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753" y="1825624"/>
            <a:ext cx="6443449" cy="362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1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hlinkClick r:id="rId2"/>
            <a:extLst>
              <a:ext uri="{FF2B5EF4-FFF2-40B4-BE49-F238E27FC236}">
                <a16:creationId xmlns:a16="http://schemas.microsoft.com/office/drawing/2014/main" id="{751A6557-BE4C-4657-8A1B-D60775E8D1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650" y="1337628"/>
            <a:ext cx="11950700" cy="4182744"/>
          </a:xfrm>
          <a:prstGeom prst="rect">
            <a:avLst/>
          </a:prstGeom>
          <a:noFill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9E87F1-EF08-4605-9CB2-A0C00AF3E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948" y="3767152"/>
            <a:ext cx="257143" cy="2380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D25896-5267-43E8-8A86-E54221A331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3996" y="4157994"/>
            <a:ext cx="238095" cy="2285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B7DABB-2F63-43CE-AEF0-94DE06DB6A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4311" y="3395357"/>
            <a:ext cx="238095" cy="219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138468-D267-4D96-895F-62C3C5117D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9233" y="4524714"/>
            <a:ext cx="247619" cy="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60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A600-695D-4F3C-BF6D-D240A1CCA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1424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For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F5E66-A035-4EBC-8EC2-E28C7D82C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74745"/>
            <a:ext cx="10515600" cy="2045335"/>
          </a:xfrm>
        </p:spPr>
        <p:txBody>
          <a:bodyPr>
            <a:normAutofit/>
          </a:bodyPr>
          <a:lstStyle/>
          <a:p>
            <a:r>
              <a:rPr lang="en-US" sz="2400" dirty="0"/>
              <a:t>email: </a:t>
            </a:r>
            <a:r>
              <a:rPr lang="en-US" sz="2400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sales@sapien.com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/>
              <a:t>Visit our website: </a:t>
            </a:r>
            <a:r>
              <a:rPr lang="en-US" sz="2400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www.sapien.com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r>
              <a:rPr lang="en-US" sz="2400" dirty="0">
                <a:solidFill>
                  <a:schemeClr val="bg1"/>
                </a:solidFill>
              </a:rPr>
              <a:t>Feature Requests: </a:t>
            </a:r>
            <a:r>
              <a:rPr lang="en-US" sz="24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https://www.sapien.com/requests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Support Forums: </a:t>
            </a:r>
            <a:r>
              <a:rPr lang="en-US" sz="2400" dirty="0">
                <a:solidFill>
                  <a:srgbClr val="FFFF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https://www.sapien.com/forums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64AACEB7-32DA-4036-A35E-BB35C17A8F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74" y="832910"/>
            <a:ext cx="3391567" cy="10670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9CE378-ADB9-4260-9301-F1537A0D1A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5761" y="414246"/>
            <a:ext cx="3573293" cy="428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8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4B532-59B5-470B-B587-F4582E891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461418"/>
            <a:ext cx="10515600" cy="1325563"/>
          </a:xfrm>
        </p:spPr>
        <p:txBody>
          <a:bodyPr/>
          <a:lstStyle/>
          <a:p>
            <a:r>
              <a:rPr lang="en-US" dirty="0"/>
              <a:t>What Is Required?</a:t>
            </a:r>
          </a:p>
        </p:txBody>
      </p:sp>
    </p:spTree>
    <p:extLst>
      <p:ext uri="{BB962C8B-B14F-4D97-AF65-F5344CB8AC3E}">
        <p14:creationId xmlns:p14="http://schemas.microsoft.com/office/powerpoint/2010/main" val="3347675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D0525-B113-4377-887C-354946847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Required?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0BBEE-8F1D-46CC-B184-C3EA6428B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10 Client</a:t>
            </a:r>
          </a:p>
          <a:p>
            <a:r>
              <a:rPr lang="en-US" dirty="0"/>
              <a:t>WSL 2 - Ubuntu 18.04/20.04</a:t>
            </a:r>
          </a:p>
          <a:p>
            <a:r>
              <a:rPr lang="en-US" dirty="0"/>
              <a:t>Anaconda - Data Science Platform</a:t>
            </a:r>
          </a:p>
          <a:p>
            <a:r>
              <a:rPr lang="en-US" dirty="0"/>
              <a:t>SQL Server 2019 </a:t>
            </a:r>
          </a:p>
          <a:p>
            <a:r>
              <a:rPr lang="en-US" dirty="0"/>
              <a:t>.NET Interactive and Global Tools</a:t>
            </a:r>
          </a:p>
          <a:p>
            <a:r>
              <a:rPr lang="en-US" dirty="0"/>
              <a:t>Additional Python Packages</a:t>
            </a:r>
          </a:p>
          <a:p>
            <a:r>
              <a:rPr lang="en-US" dirty="0"/>
              <a:t>Windows Terminal</a:t>
            </a:r>
          </a:p>
          <a:p>
            <a:r>
              <a:rPr lang="en-US" dirty="0"/>
              <a:t>Coding Editors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ECA15-3995-4114-A556-7B3B14F9A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146" y="1027906"/>
            <a:ext cx="3121423" cy="11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38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D0525-B113-4377-887C-354946847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Required?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0BBEE-8F1D-46CC-B184-C3EA6428B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10 Client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RTM Version 2004 (updated July 2020)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Or, Windows Insider Release</a:t>
            </a:r>
          </a:p>
          <a:p>
            <a:pPr lvl="2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0E2B1A-6F4B-42C0-B934-9F6C3A903D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598"/>
          <a:stretch/>
        </p:blipFill>
        <p:spPr>
          <a:xfrm>
            <a:off x="8729917" y="1169842"/>
            <a:ext cx="1226883" cy="11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66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D0525-B113-4377-887C-354946847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Required?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0BBEE-8F1D-46CC-B184-C3EA6428B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WSL 2 - Ubuntu 18.04/20.04</a:t>
            </a:r>
          </a:p>
          <a:p>
            <a:pPr lvl="1"/>
            <a:r>
              <a:rPr lang="en-US" dirty="0"/>
              <a:t>Lightweight VM (not supported by Hyper-V)</a:t>
            </a:r>
          </a:p>
          <a:p>
            <a:pPr lvl="1"/>
            <a:r>
              <a:rPr lang="en-US" dirty="0"/>
              <a:t>Own IP-Address</a:t>
            </a:r>
          </a:p>
          <a:p>
            <a:pPr lvl="2"/>
            <a:r>
              <a:rPr lang="en-US" dirty="0"/>
              <a:t>Caution: Any added Distro will share this IP-Address</a:t>
            </a:r>
          </a:p>
          <a:p>
            <a:pPr lvl="1"/>
            <a:r>
              <a:rPr lang="en-US" dirty="0"/>
              <a:t>Environment perfect for Docker Containers</a:t>
            </a:r>
          </a:p>
          <a:p>
            <a:pPr lvl="1"/>
            <a:r>
              <a:rPr lang="en-US" dirty="0"/>
              <a:t>Use XRPD got get the Graphical Desktop</a:t>
            </a:r>
          </a:p>
          <a:p>
            <a:pPr lvl="2"/>
            <a:r>
              <a:rPr lang="en-US" dirty="0"/>
              <a:t>WSL2 will have graphical desktop available later.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60C23A-95B2-4A28-B021-D83A5D7A2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779" y="1978466"/>
            <a:ext cx="1441699" cy="11282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49DB7C-8363-4544-A436-42045BAB70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7" t="47419" r="87375" b="25981"/>
          <a:stretch/>
        </p:blipFill>
        <p:spPr>
          <a:xfrm>
            <a:off x="8911771" y="1261042"/>
            <a:ext cx="1146629" cy="114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77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D0525-B113-4377-887C-354946847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Required?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0BBEE-8F1D-46CC-B184-C3EA6428B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Anaconda - Data Science Platform</a:t>
            </a:r>
          </a:p>
          <a:p>
            <a:pPr lvl="1"/>
            <a:r>
              <a:rPr lang="en-US" dirty="0"/>
              <a:t>Includes </a:t>
            </a:r>
            <a:r>
              <a:rPr lang="en-US" dirty="0" err="1"/>
              <a:t>Jupyter</a:t>
            </a:r>
            <a:r>
              <a:rPr lang="en-US" dirty="0"/>
              <a:t> Notebooks (v1 – v2)</a:t>
            </a:r>
          </a:p>
          <a:p>
            <a:pPr lvl="2"/>
            <a:r>
              <a:rPr lang="en-US" dirty="0"/>
              <a:t>Only Python Kernel is included.</a:t>
            </a:r>
          </a:p>
          <a:p>
            <a:pPr lvl="1"/>
            <a:r>
              <a:rPr lang="en-US" dirty="0"/>
              <a:t>PowerShell is supported for console shell.</a:t>
            </a:r>
          </a:p>
          <a:p>
            <a:pPr lvl="1"/>
            <a:r>
              <a:rPr lang="en-US" dirty="0"/>
              <a:t>Latest version includes Python 3.8 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sz="1600" i="1" dirty="0"/>
              <a:t>Note: This demo needs use </a:t>
            </a:r>
            <a:r>
              <a:rPr lang="en-US" sz="1600" i="1" dirty="0" err="1"/>
              <a:t>Jupyter</a:t>
            </a:r>
            <a:r>
              <a:rPr lang="en-US" sz="1600" i="1" dirty="0"/>
              <a:t> Notebook v1.x to support </a:t>
            </a:r>
            <a:r>
              <a:rPr lang="en-US" sz="1600" i="1" dirty="0" err="1"/>
              <a:t>SQLAchemy</a:t>
            </a:r>
            <a:r>
              <a:rPr lang="en-US" sz="1600" i="1" dirty="0"/>
              <a:t> Python SQL Tool.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4EEAA-43D3-49D0-B201-F44434792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7429" y="1690688"/>
            <a:ext cx="1477028" cy="144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745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7D50D-463B-4A1A-86B4-7FE4C31A3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6942"/>
            <a:ext cx="10515600" cy="498411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Coders Cafe User Group</a:t>
            </a: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Thank You for having me!</a:t>
            </a:r>
          </a:p>
        </p:txBody>
      </p:sp>
    </p:spTree>
    <p:extLst>
      <p:ext uri="{BB962C8B-B14F-4D97-AF65-F5344CB8AC3E}">
        <p14:creationId xmlns:p14="http://schemas.microsoft.com/office/powerpoint/2010/main" val="2669189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D0525-B113-4377-887C-354946847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Required?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0BBEE-8F1D-46CC-B184-C3EA6428B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 Server 2019 </a:t>
            </a:r>
          </a:p>
          <a:p>
            <a:endParaRPr lang="en-US" dirty="0"/>
          </a:p>
          <a:p>
            <a:pPr lvl="1"/>
            <a:r>
              <a:rPr lang="en-US" dirty="0"/>
              <a:t>	Windows and Linux are supported.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	WSL 2 not supported.</a:t>
            </a:r>
          </a:p>
          <a:p>
            <a:pPr lvl="2"/>
            <a:r>
              <a:rPr lang="en-US" dirty="0"/>
              <a:t>Can’t run as a service but can run in an active session.</a:t>
            </a:r>
          </a:p>
        </p:txBody>
      </p:sp>
      <p:pic>
        <p:nvPicPr>
          <p:cNvPr id="4" name="Graphic 3" descr="Database">
            <a:extLst>
              <a:ext uri="{FF2B5EF4-FFF2-40B4-BE49-F238E27FC236}">
                <a16:creationId xmlns:a16="http://schemas.microsoft.com/office/drawing/2014/main" id="{618EE736-2E27-4AB7-ACD5-57B1CBA4F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92639" y="2298419"/>
            <a:ext cx="2261161" cy="226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66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D0525-B113-4377-887C-354946847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Required?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0BBEE-8F1D-46CC-B184-C3EA6428B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.NET Interactive and Global Tools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/>
              <a:t>Includes the following </a:t>
            </a:r>
            <a:r>
              <a:rPr lang="en-US" dirty="0" err="1"/>
              <a:t>Jupyter</a:t>
            </a:r>
            <a:r>
              <a:rPr lang="en-US" dirty="0"/>
              <a:t> Kernels:</a:t>
            </a:r>
          </a:p>
          <a:p>
            <a:pPr lvl="1"/>
            <a:r>
              <a:rPr lang="en-US" dirty="0"/>
              <a:t>C#</a:t>
            </a:r>
          </a:p>
          <a:p>
            <a:pPr lvl="1"/>
            <a:r>
              <a:rPr lang="en-US" dirty="0"/>
              <a:t>F#</a:t>
            </a:r>
          </a:p>
          <a:p>
            <a:pPr lvl="1"/>
            <a:r>
              <a:rPr lang="en-US" dirty="0"/>
              <a:t>PowerShell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sz="1800" i="1" dirty="0"/>
              <a:t>Note: Other Kernels are available such as: Spark and NodeJS.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3E0A41-0965-4B5C-B105-6F4750F28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170" y="2380342"/>
            <a:ext cx="4853696" cy="162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686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D0525-B113-4377-887C-354946847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Required?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0BBEE-8F1D-46CC-B184-C3EA6428B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Additional Python Packages</a:t>
            </a:r>
          </a:p>
          <a:p>
            <a:endParaRPr lang="en-US" dirty="0"/>
          </a:p>
          <a:p>
            <a:pPr lvl="1"/>
            <a:r>
              <a:rPr lang="en-US" dirty="0" err="1"/>
              <a:t>iPython</a:t>
            </a:r>
            <a:r>
              <a:rPr lang="en-US" dirty="0"/>
              <a:t> – Interactive Shell for </a:t>
            </a:r>
            <a:r>
              <a:rPr lang="en-US" dirty="0" err="1"/>
              <a:t>Jupyter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PyODBC</a:t>
            </a:r>
            <a:r>
              <a:rPr lang="en-US" dirty="0"/>
              <a:t> - Databases connector for both Windows and Linux.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err="1"/>
              <a:t>SQLAlchemy</a:t>
            </a:r>
            <a:r>
              <a:rPr lang="en-US" dirty="0"/>
              <a:t> - Python SQL Tool support: Postgres, </a:t>
            </a:r>
            <a:r>
              <a:rPr lang="en-US" dirty="0" err="1"/>
              <a:t>SQLLite</a:t>
            </a:r>
            <a:r>
              <a:rPr lang="en-US" dirty="0"/>
              <a:t>, MySQL, and </a:t>
            </a:r>
            <a:r>
              <a:rPr lang="en-US" dirty="0" err="1"/>
              <a:t>SQLServer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26A620-C1DA-4179-AC9C-92F784DD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514" y="966237"/>
            <a:ext cx="3958908" cy="199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995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D0525-B113-4377-887C-354946847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Required?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0BBEE-8F1D-46CC-B184-C3EA6428B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 Terminal “Preview”</a:t>
            </a:r>
          </a:p>
          <a:p>
            <a:pPr lvl="1"/>
            <a:r>
              <a:rPr lang="it-IT" dirty="0"/>
              <a:t>Configurable</a:t>
            </a:r>
          </a:p>
          <a:p>
            <a:pPr lvl="1"/>
            <a:r>
              <a:rPr lang="it-IT" dirty="0"/>
              <a:t>Commandline support.</a:t>
            </a:r>
          </a:p>
          <a:p>
            <a:pPr lvl="1"/>
            <a:r>
              <a:rPr lang="it-IT" dirty="0"/>
              <a:t>Multi-Console in single terminal.</a:t>
            </a:r>
          </a:p>
          <a:p>
            <a:pPr lvl="1"/>
            <a:endParaRPr lang="en-US" dirty="0"/>
          </a:p>
          <a:p>
            <a:r>
              <a:rPr lang="en-US" dirty="0"/>
              <a:t>Coding Editors</a:t>
            </a:r>
          </a:p>
          <a:p>
            <a:pPr lvl="1"/>
            <a:r>
              <a:rPr lang="en-US" dirty="0"/>
              <a:t>PrimalScript </a:t>
            </a:r>
          </a:p>
          <a:p>
            <a:pPr lvl="1"/>
            <a:r>
              <a:rPr lang="en-US" dirty="0"/>
              <a:t>PowerShell Studio </a:t>
            </a:r>
          </a:p>
          <a:p>
            <a:pPr lvl="1"/>
            <a:r>
              <a:rPr lang="en-US" dirty="0" err="1"/>
              <a:t>VSCode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FD815-25B7-4364-96D2-07CE1E05C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0148" y="405492"/>
            <a:ext cx="3452914" cy="1940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877055-3DDD-4C2D-BD0A-94431DF1C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772" y="2589354"/>
            <a:ext cx="2722743" cy="15471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09A2F6-1E0D-4992-9FE2-828D7F3D5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415" y="4582249"/>
            <a:ext cx="2681467" cy="15947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AB3EAB-E763-4A94-978C-BDA08490EA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9144" y="4380192"/>
            <a:ext cx="2577418" cy="154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41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4B532-59B5-470B-B587-F4582E891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461418"/>
            <a:ext cx="10515600" cy="1325563"/>
          </a:xfrm>
        </p:spPr>
        <p:txBody>
          <a:bodyPr/>
          <a:lstStyle/>
          <a:p>
            <a:r>
              <a:rPr lang="en-US" dirty="0"/>
              <a:t>Notebooks Apps</a:t>
            </a:r>
          </a:p>
        </p:txBody>
      </p:sp>
    </p:spTree>
    <p:extLst>
      <p:ext uri="{BB962C8B-B14F-4D97-AF65-F5344CB8AC3E}">
        <p14:creationId xmlns:p14="http://schemas.microsoft.com/office/powerpoint/2010/main" val="572029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E2C11-C6A0-4ABE-ABB3-9C94A142B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D9F95-70B1-4CCC-823C-C8F984CFF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111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What's Available?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Anaconda </a:t>
            </a:r>
            <a:r>
              <a:rPr lang="en-US" dirty="0" err="1"/>
              <a:t>Jupyter</a:t>
            </a:r>
            <a:r>
              <a:rPr lang="en-US" dirty="0"/>
              <a:t> Lab (Browser-based)</a:t>
            </a:r>
          </a:p>
          <a:p>
            <a:endParaRPr lang="en-US" dirty="0"/>
          </a:p>
          <a:p>
            <a:r>
              <a:rPr lang="en-US" dirty="0" err="1"/>
              <a:t>Nteract</a:t>
            </a:r>
            <a:r>
              <a:rPr lang="en-US" dirty="0"/>
              <a:t> (Application)</a:t>
            </a:r>
          </a:p>
          <a:p>
            <a:endParaRPr lang="en-US" dirty="0"/>
          </a:p>
          <a:p>
            <a:r>
              <a:rPr lang="en-US" dirty="0"/>
              <a:t>Binder (Browser-based)</a:t>
            </a:r>
          </a:p>
          <a:p>
            <a:pPr marL="0" indent="0">
              <a:buNone/>
            </a:pPr>
            <a:r>
              <a:rPr lang="en-US" dirty="0"/>
              <a:t>	  * No installation required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5E5E5B-9676-4D6B-9356-C6CCBEDC1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579" y="480449"/>
            <a:ext cx="4007547" cy="19832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02D5CB-F952-4CCA-A081-E5E88E0CB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399" y="2017831"/>
            <a:ext cx="2334542" cy="238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21A7F3-8CAB-49F6-AE1B-B6C7E76B2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775" y="3856646"/>
            <a:ext cx="3243248" cy="175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48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13A87-B185-41C9-B018-30A3B6E4F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6971"/>
            <a:ext cx="10515600" cy="132556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116452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10EA1-3134-4622-AFBD-B5C054B9A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.NET Interactive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2E39D-8A14-4769-BB8E-4AEC51458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Two ways to work with Jupyter Notebook: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1. </a:t>
            </a:r>
            <a:r>
              <a:rPr lang="en-US" sz="2000" dirty="0">
                <a:solidFill>
                  <a:schemeClr val="bg1"/>
                </a:solidFill>
              </a:rPr>
              <a:t>Download and install -</a:t>
            </a:r>
            <a:r>
              <a:rPr lang="en-US" sz="2000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00" dirty="0" err="1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Anacoda</a:t>
            </a:r>
            <a:r>
              <a:rPr lang="en-US" sz="2000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w/Python 3.7.x </a:t>
            </a:r>
            <a:r>
              <a:rPr lang="en-US" sz="2000" dirty="0"/>
              <a:t>(includes Jupyter Notebook) then install .NET Interactive Preview with PowerShell Jupyter Notebook.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https://devblogs.microsoft.com/powershell/public-preview-of-powershell-support-in-jupyter-notebooks/</a:t>
            </a:r>
            <a:endParaRPr lang="en-US" sz="2000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https://devblogs.microsoft.com/dotnet/net-interactive-is-here-net-notebooks-preview-2/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</a:p>
          <a:p>
            <a:pPr marL="0" indent="0">
              <a:buNone/>
            </a:pPr>
            <a:endParaRPr lang="en-US" sz="2000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sz="2000" dirty="0"/>
              <a:t>2. Or, try using “MyBinder” (No installation required) to test-drive .NET Notebook: </a:t>
            </a:r>
            <a:r>
              <a:rPr lang="en-US" sz="2000" dirty="0">
                <a:solidFill>
                  <a:srgbClr val="FFFF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https://mybinder.org/v2/gh/dotnet/interactive/master?urlpath=lab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8932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351F7-515A-48DA-84BF-8A6A67D68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/>
              <a:t>.NET </a:t>
            </a:r>
            <a:r>
              <a:rPr lang="fr-FR" sz="4000" dirty="0" err="1"/>
              <a:t>Core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C3CE7-9DB2-43BD-9E37-70351B4B0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Linux Installation Documentation: </a:t>
            </a:r>
            <a:r>
              <a:rPr lang="fr-FR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https://docs.microsoft.com/en-us/dotnet/core/install/linux-ubuntu#1804-</a:t>
            </a:r>
            <a:r>
              <a:rPr lang="fr-FR" dirty="0">
                <a:solidFill>
                  <a:srgbClr val="FFFF00"/>
                </a:solidFill>
              </a:rPr>
              <a:t> </a:t>
            </a:r>
          </a:p>
          <a:p>
            <a:pPr marL="0" indent="0">
              <a:buNone/>
            </a:pPr>
            <a:endParaRPr lang="fr-FR" dirty="0"/>
          </a:p>
          <a:p>
            <a:r>
              <a:rPr lang="en-US" dirty="0"/>
              <a:t>Windows Installation Documentation: </a:t>
            </a:r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https://docs.microsoft.com/en-us/dotnet/core/install/windows?tabs=netcore31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9262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8440C-AF2E-4F1A-AF89-3EE4D6D2C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Anaconda – Data Science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B5509-C90B-408D-8948-2762BF94D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Installation documentation: </a:t>
            </a: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https://www.anaconda.com/products/individual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357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026D7-C0F9-416E-9FF2-6F5A4EF4D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80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Warning … My House Alarm may go off!!</a:t>
            </a:r>
          </a:p>
        </p:txBody>
      </p:sp>
    </p:spTree>
    <p:extLst>
      <p:ext uri="{BB962C8B-B14F-4D97-AF65-F5344CB8AC3E}">
        <p14:creationId xmlns:p14="http://schemas.microsoft.com/office/powerpoint/2010/main" val="1247080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DA6DA-7096-4893-B979-DA2ACBFEA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I mean … My Guard Dogs!!  </a:t>
            </a:r>
          </a:p>
        </p:txBody>
      </p:sp>
      <p:pic>
        <p:nvPicPr>
          <p:cNvPr id="5" name="Picture 4" descr="A large brown dog lying on the ground&#10;&#10;Description automatically generated">
            <a:extLst>
              <a:ext uri="{FF2B5EF4-FFF2-40B4-BE49-F238E27FC236}">
                <a16:creationId xmlns:a16="http://schemas.microsoft.com/office/drawing/2014/main" id="{658E7855-DAE6-4DBC-B7AB-17652F074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867" y="1934104"/>
            <a:ext cx="5188050" cy="389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724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C8A82-2A7D-4639-98C0-F876160BC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5EBA7-15AB-4D08-AF2C-74EA5ED80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About Me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SAPIEN Technologies Products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What Is Required?</a:t>
            </a: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sz="2400" dirty="0"/>
              <a:t>Notebook Apps </a:t>
            </a: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sz="2400" dirty="0"/>
              <a:t>Demo 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3A326329-3AA0-489F-8EFF-04A2FDBCC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148" y="1027906"/>
            <a:ext cx="3391567" cy="10670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F4D080-1070-4DAA-AB7C-B067E29CB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849" y="3150972"/>
            <a:ext cx="2257593" cy="85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91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212B8-FADC-411B-B70F-E85900255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About 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60A24-2B9A-41CA-BDE4-DBBCABBAA6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900"/>
          <a:stretch/>
        </p:blipFill>
        <p:spPr>
          <a:xfrm>
            <a:off x="6436567" y="1575335"/>
            <a:ext cx="5181600" cy="4351338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61F81-8B53-4483-879A-9E1B401D8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909600"/>
            <a:ext cx="5181600" cy="4351338"/>
          </a:xfrm>
        </p:spPr>
        <p:txBody>
          <a:bodyPr>
            <a:normAutofit/>
          </a:bodyPr>
          <a:lstStyle/>
          <a:p>
            <a:r>
              <a:rPr lang="en-US" sz="1300" dirty="0"/>
              <a:t>Florida IT Community Speaker since 2006 attending: </a:t>
            </a:r>
          </a:p>
          <a:p>
            <a:pPr lvl="1"/>
            <a:r>
              <a:rPr lang="en-US" sz="1300" dirty="0"/>
              <a:t>.NET Code Camps</a:t>
            </a:r>
          </a:p>
          <a:p>
            <a:pPr lvl="1"/>
            <a:r>
              <a:rPr lang="en-US" sz="1300" dirty="0" err="1"/>
              <a:t>SQLSaturday</a:t>
            </a:r>
            <a:endParaRPr lang="en-US" sz="1300" dirty="0"/>
          </a:p>
          <a:p>
            <a:pPr lvl="1"/>
            <a:r>
              <a:rPr lang="en-US" sz="1300" dirty="0"/>
              <a:t>IT Pro Camps</a:t>
            </a:r>
          </a:p>
          <a:p>
            <a:pPr marL="457200" lvl="1" indent="0">
              <a:buNone/>
            </a:pPr>
            <a:endParaRPr lang="en-US" sz="1300" dirty="0"/>
          </a:p>
          <a:p>
            <a:r>
              <a:rPr lang="en-US" sz="1300" dirty="0"/>
              <a:t>Microsoft MVP since 2009 – PowerShell/Cloud and Datacenter Management.</a:t>
            </a:r>
          </a:p>
          <a:p>
            <a:pPr marL="0" indent="0">
              <a:buNone/>
            </a:pPr>
            <a:endParaRPr lang="en-US" sz="1300" dirty="0"/>
          </a:p>
          <a:p>
            <a:r>
              <a:rPr lang="en-US" sz="1300" dirty="0"/>
              <a:t>Technology Evangelist for SAPIEN Technologies, Inc. since 2017.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1300" dirty="0"/>
              <a:t>Contact Information: </a:t>
            </a:r>
          </a:p>
          <a:p>
            <a:pPr lvl="1"/>
            <a:r>
              <a:rPr lang="en-US" sz="1300" dirty="0"/>
              <a:t>Email: maxt@sapien.com</a:t>
            </a:r>
          </a:p>
          <a:p>
            <a:pPr lvl="1"/>
            <a:r>
              <a:rPr lang="en-US" sz="1300" dirty="0"/>
              <a:t>Twitter: @maxtrinidad</a:t>
            </a:r>
          </a:p>
          <a:p>
            <a:pPr lvl="1"/>
            <a:r>
              <a:rPr lang="en-US" sz="1300" dirty="0"/>
              <a:t>LinkedIn: </a:t>
            </a:r>
            <a:r>
              <a:rPr lang="en-US" sz="13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https://www.linkedin.com/in/maximo-trinidad-77504712/</a:t>
            </a:r>
            <a:endParaRPr lang="en-US" sz="1300" dirty="0"/>
          </a:p>
          <a:p>
            <a:endParaRPr lang="en-US" sz="1300" dirty="0"/>
          </a:p>
          <a:p>
            <a:endParaRPr lang="en-US" sz="1300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79330AA8-8DCF-4838-A481-AEF4BFF92B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395" y="5003127"/>
            <a:ext cx="2289053" cy="9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61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4B532-59B5-470B-B587-F4582E891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461418"/>
            <a:ext cx="10515600" cy="1325563"/>
          </a:xfrm>
        </p:spPr>
        <p:txBody>
          <a:bodyPr/>
          <a:lstStyle/>
          <a:p>
            <a:r>
              <a:rPr lang="en-US" dirty="0"/>
              <a:t>SAPIEN Technologies Products</a:t>
            </a:r>
          </a:p>
        </p:txBody>
      </p:sp>
    </p:spTree>
    <p:extLst>
      <p:ext uri="{BB962C8B-B14F-4D97-AF65-F5344CB8AC3E}">
        <p14:creationId xmlns:p14="http://schemas.microsoft.com/office/powerpoint/2010/main" val="1950584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0BF0A-6F9B-4342-B4F5-5766B6F07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SAPIEN DevOps Suite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7012F1-14C8-4970-BB7B-CD3553DA5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PowerShell Studio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</a:t>
            </a: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PrimalScript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PowerShell </a:t>
            </a: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HelpWriter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PowerShell </a:t>
            </a: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ModuleManager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CIM Explorer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</a:t>
            </a: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VersionRecall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</a:t>
            </a: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PrimalSQL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</a:t>
            </a: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PrimalXML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C99C3C-844A-4A73-AF68-4FF46E524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1" y="2809841"/>
            <a:ext cx="365760" cy="365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26C910-88C9-48F4-8F91-7372D0D8B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1" y="1762285"/>
            <a:ext cx="365760" cy="365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5F29DE-A398-4B8B-847F-EE7EA0243F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1" y="3295670"/>
            <a:ext cx="365760" cy="3657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C482E8-2FD6-4FA8-89C0-47D48AE93D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999" y="2270650"/>
            <a:ext cx="365760" cy="3657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8AB6E6-B045-42A8-81D8-E8E257541C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52" y="3772520"/>
            <a:ext cx="365760" cy="3657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76E7A7-DAF0-4394-A229-1FC9261769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52" y="4301771"/>
            <a:ext cx="365760" cy="3657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25A1AC0-8498-412B-BC1E-2813703D2F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999" y="4801552"/>
            <a:ext cx="365760" cy="3657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E904C57-B33F-4C23-A5E6-06DE9D5896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52" y="5304368"/>
            <a:ext cx="365760" cy="3657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49C2ED9-DB76-4AE3-8145-5A495EE363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32" y="677905"/>
            <a:ext cx="685800" cy="685800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9C1AD7F5-2E71-4A3D-8CAC-2A925CB55AF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033" y="3127925"/>
            <a:ext cx="3391567" cy="106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163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34A6D5-BEA9-46B2-80BD-FBF2F8829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PowerShell Studio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D05390-1B39-40B0-A545-6C67229BC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3400" dirty="0"/>
              <a:t>Creating Scripts and PowerShell Tools</a:t>
            </a:r>
          </a:p>
          <a:p>
            <a:pPr>
              <a:lnSpc>
                <a:spcPct val="120000"/>
              </a:lnSpc>
            </a:pPr>
            <a:r>
              <a:rPr lang="en-US" dirty="0"/>
              <a:t>Create </a:t>
            </a:r>
            <a:r>
              <a:rPr lang="en-US" b="1" dirty="0"/>
              <a:t>PowerShell GUIs</a:t>
            </a:r>
            <a:r>
              <a:rPr lang="en-US" dirty="0"/>
              <a:t>.</a:t>
            </a:r>
          </a:p>
          <a:p>
            <a:pPr>
              <a:lnSpc>
                <a:spcPct val="120000"/>
              </a:lnSpc>
            </a:pPr>
            <a:r>
              <a:rPr lang="en-US" dirty="0"/>
              <a:t>Convert </a:t>
            </a:r>
            <a:r>
              <a:rPr lang="en-US" b="1" dirty="0"/>
              <a:t>scripts into executable</a:t>
            </a:r>
            <a:r>
              <a:rPr lang="en-US" dirty="0"/>
              <a:t> (.exe) files.</a:t>
            </a:r>
          </a:p>
          <a:p>
            <a:pPr>
              <a:lnSpc>
                <a:spcPct val="120000"/>
              </a:lnSpc>
            </a:pPr>
            <a:r>
              <a:rPr lang="en-US" dirty="0"/>
              <a:t>Create </a:t>
            </a:r>
            <a:r>
              <a:rPr lang="en-US" b="1" dirty="0"/>
              <a:t>MSI installers</a:t>
            </a:r>
            <a:r>
              <a:rPr lang="en-US" dirty="0"/>
              <a:t>.</a:t>
            </a:r>
          </a:p>
          <a:p>
            <a:pPr>
              <a:lnSpc>
                <a:spcPct val="120000"/>
              </a:lnSpc>
            </a:pPr>
            <a:r>
              <a:rPr lang="en-US" dirty="0"/>
              <a:t>Create </a:t>
            </a:r>
            <a:r>
              <a:rPr lang="en-US" b="1" dirty="0"/>
              <a:t>modules</a:t>
            </a:r>
            <a:r>
              <a:rPr lang="en-US" dirty="0"/>
              <a:t> from your existing functions or help files.</a:t>
            </a:r>
          </a:p>
          <a:p>
            <a:pPr>
              <a:lnSpc>
                <a:spcPct val="120000"/>
              </a:lnSpc>
            </a:pPr>
            <a:r>
              <a:rPr lang="en-US" dirty="0"/>
              <a:t>Create </a:t>
            </a:r>
            <a:r>
              <a:rPr lang="en-US" b="1" dirty="0"/>
              <a:t>advanced functions</a:t>
            </a:r>
            <a:r>
              <a:rPr lang="en-US" dirty="0"/>
              <a:t> using the </a:t>
            </a:r>
            <a:r>
              <a:rPr lang="en-US" b="1" dirty="0"/>
              <a:t>Function Builder</a:t>
            </a:r>
            <a:r>
              <a:rPr lang="en-US" dirty="0"/>
              <a:t>.</a:t>
            </a:r>
          </a:p>
          <a:p>
            <a:pPr>
              <a:lnSpc>
                <a:spcPct val="120000"/>
              </a:lnSpc>
            </a:pPr>
            <a:r>
              <a:rPr lang="en-US" dirty="0"/>
              <a:t>Create </a:t>
            </a:r>
            <a:r>
              <a:rPr lang="en-US" b="1" dirty="0"/>
              <a:t>windows services</a:t>
            </a:r>
            <a:r>
              <a:rPr lang="en-US" dirty="0"/>
              <a:t> using PowerShell.</a:t>
            </a:r>
          </a:p>
          <a:p>
            <a:pPr>
              <a:lnSpc>
                <a:spcPct val="120000"/>
              </a:lnSpc>
            </a:pPr>
            <a:r>
              <a:rPr lang="en-US" b="1" dirty="0"/>
              <a:t>Monitor</a:t>
            </a:r>
            <a:r>
              <a:rPr lang="en-US" dirty="0"/>
              <a:t> script </a:t>
            </a:r>
            <a:r>
              <a:rPr lang="en-US" b="1" dirty="0"/>
              <a:t>performance</a:t>
            </a:r>
            <a:r>
              <a:rPr lang="en-US" dirty="0"/>
              <a:t> and memory usage.</a:t>
            </a:r>
          </a:p>
          <a:p>
            <a:pPr>
              <a:lnSpc>
                <a:spcPct val="120000"/>
              </a:lnSpc>
            </a:pPr>
            <a:r>
              <a:rPr lang="en-US" b="1" dirty="0"/>
              <a:t>Source Control</a:t>
            </a:r>
            <a:r>
              <a:rPr lang="en-US" dirty="0"/>
              <a:t> and </a:t>
            </a:r>
            <a:r>
              <a:rPr lang="en-US" b="1" dirty="0"/>
              <a:t>Git</a:t>
            </a:r>
            <a:r>
              <a:rPr lang="en-US" dirty="0"/>
              <a:t> integration.</a:t>
            </a:r>
          </a:p>
          <a:p>
            <a:pPr>
              <a:lnSpc>
                <a:spcPct val="120000"/>
              </a:lnSpc>
            </a:pPr>
            <a:r>
              <a:rPr lang="en-US" dirty="0"/>
              <a:t>Integrated </a:t>
            </a:r>
            <a:r>
              <a:rPr lang="en-US" b="1" dirty="0"/>
              <a:t>PowerShell consoles</a:t>
            </a:r>
            <a:r>
              <a:rPr lang="en-US" dirty="0"/>
              <a:t> (32-bit &amp; 64-bit).</a:t>
            </a:r>
          </a:p>
          <a:p>
            <a:pPr>
              <a:lnSpc>
                <a:spcPct val="120000"/>
              </a:lnSpc>
            </a:pPr>
            <a:r>
              <a:rPr lang="en-US" b="1" dirty="0"/>
              <a:t>Remote debugging</a:t>
            </a:r>
            <a:r>
              <a:rPr lang="en-US" dirty="0"/>
              <a:t>.</a:t>
            </a:r>
          </a:p>
          <a:p>
            <a:pPr>
              <a:lnSpc>
                <a:spcPct val="120000"/>
              </a:lnSpc>
            </a:pPr>
            <a:r>
              <a:rPr lang="en-US" dirty="0"/>
              <a:t>Built-in </a:t>
            </a:r>
            <a:r>
              <a:rPr lang="en-US" b="1" dirty="0"/>
              <a:t>PowerShell help</a:t>
            </a:r>
            <a:r>
              <a:rPr lang="en-US" dirty="0"/>
              <a:t>.</a:t>
            </a:r>
          </a:p>
          <a:p>
            <a:pPr>
              <a:lnSpc>
                <a:spcPct val="120000"/>
              </a:lnSpc>
            </a:pPr>
            <a:r>
              <a:rPr lang="en-US" dirty="0"/>
              <a:t>Supports Windows </a:t>
            </a:r>
            <a:r>
              <a:rPr lang="en-US" b="1" dirty="0"/>
              <a:t>PowerShell 3.0, 5.1</a:t>
            </a:r>
            <a:r>
              <a:rPr lang="en-US" dirty="0"/>
              <a:t> and </a:t>
            </a:r>
            <a:r>
              <a:rPr lang="en-US" b="1" dirty="0"/>
              <a:t>PowerShell 7</a:t>
            </a:r>
            <a:r>
              <a:rPr lang="en-US" dirty="0"/>
              <a:t>.</a:t>
            </a:r>
          </a:p>
          <a:p>
            <a:pPr>
              <a:lnSpc>
                <a:spcPct val="120000"/>
              </a:lnSpc>
            </a:pPr>
            <a:r>
              <a:rPr lang="en-US" b="1" dirty="0"/>
              <a:t>Code Formatting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9A5A9A-0C10-4567-B7CE-DE06A834C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85006"/>
            <a:ext cx="685800" cy="68580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82DBE6E-678D-4F97-AF60-61DBB11F1C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756" y="1690688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913980"/>
      </p:ext>
    </p:extLst>
  </p:cSld>
  <p:clrMapOvr>
    <a:masterClrMapping/>
  </p:clrMapOvr>
</p:sld>
</file>

<file path=ppt/theme/theme1.xml><?xml version="1.0" encoding="utf-8"?>
<a:theme xmlns:a="http://schemas.openxmlformats.org/drawingml/2006/main" name="SAPIEN Theme">
  <a:themeElements>
    <a:clrScheme name="Custom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PIEN Theme" id="{7CAD6BB4-7536-4B34-B7C9-ECC7A53FCBE4}" vid="{9D3D58ED-A18C-4CA8-8A1C-80C8192E407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2230</TotalTime>
  <Words>1060</Words>
  <Application>Microsoft Office PowerPoint</Application>
  <PresentationFormat>Widescreen</PresentationFormat>
  <Paragraphs>185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Segoe UI</vt:lpstr>
      <vt:lpstr>SAPIEN Theme</vt:lpstr>
      <vt:lpstr>Working with .NET Interactive Notebooks</vt:lpstr>
      <vt:lpstr>Coders Cafe User Group  Thank You for having me!</vt:lpstr>
      <vt:lpstr>Warning … My House Alarm may go off!!</vt:lpstr>
      <vt:lpstr> I mean … My Guard Dogs!!  </vt:lpstr>
      <vt:lpstr>Agenda</vt:lpstr>
      <vt:lpstr>About Me</vt:lpstr>
      <vt:lpstr>SAPIEN Technologies Products</vt:lpstr>
      <vt:lpstr>     SAPIEN DevOps Suite</vt:lpstr>
      <vt:lpstr>     PowerShell Studio</vt:lpstr>
      <vt:lpstr>     PrimalScript</vt:lpstr>
      <vt:lpstr>     PowerShell ModuleManager</vt:lpstr>
      <vt:lpstr>     CIM Explorer</vt:lpstr>
      <vt:lpstr>PowerPoint Presentation</vt:lpstr>
      <vt:lpstr>For Information</vt:lpstr>
      <vt:lpstr>What Is Required?</vt:lpstr>
      <vt:lpstr>What Is Required?</vt:lpstr>
      <vt:lpstr>What Is Required?</vt:lpstr>
      <vt:lpstr>What Is Required?</vt:lpstr>
      <vt:lpstr>What Is Required?</vt:lpstr>
      <vt:lpstr>What Is Required?</vt:lpstr>
      <vt:lpstr>What Is Required?</vt:lpstr>
      <vt:lpstr>What Is Required?</vt:lpstr>
      <vt:lpstr>What Is Required?</vt:lpstr>
      <vt:lpstr>Notebooks Apps</vt:lpstr>
      <vt:lpstr>Notebook Apps</vt:lpstr>
      <vt:lpstr>Demo</vt:lpstr>
      <vt:lpstr>.NET Interactive </vt:lpstr>
      <vt:lpstr>.NET Core</vt:lpstr>
      <vt:lpstr>Anaconda – Data Science Platform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Working with Docker Containers in Windows 10</dc:title>
  <dc:creator>Maximo Trinidad</dc:creator>
  <cp:lastModifiedBy>Maximo Trinidad</cp:lastModifiedBy>
  <cp:revision>75</cp:revision>
  <dcterms:created xsi:type="dcterms:W3CDTF">2020-07-01T21:35:45Z</dcterms:created>
  <dcterms:modified xsi:type="dcterms:W3CDTF">2020-08-18T21:29:39Z</dcterms:modified>
</cp:coreProperties>
</file>